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2" r:id="rId2"/>
    <p:sldId id="304" r:id="rId3"/>
    <p:sldId id="309" r:id="rId4"/>
    <p:sldId id="308" r:id="rId5"/>
    <p:sldId id="310" r:id="rId6"/>
    <p:sldId id="306" r:id="rId7"/>
    <p:sldId id="305" r:id="rId8"/>
    <p:sldId id="311" r:id="rId9"/>
    <p:sldId id="312" r:id="rId10"/>
    <p:sldId id="314" r:id="rId11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05CB"/>
    <a:srgbClr val="FFFF00"/>
    <a:srgbClr val="99CCFF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6750" autoAdjust="0"/>
    <p:restoredTop sz="86358" autoAdjust="0"/>
  </p:normalViewPr>
  <p:slideViewPr>
    <p:cSldViewPr>
      <p:cViewPr>
        <p:scale>
          <a:sx n="100" d="100"/>
          <a:sy n="100" d="100"/>
        </p:scale>
        <p:origin x="-3066" y="-1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DA218-2C59-452F-A4C1-CF2FC1AF657B}" type="datetimeFigureOut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F43C1-1297-4B93-B14D-899279BB61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0B5A5-AFF9-4B8C-B125-067F4AFE21FC}" type="datetimeFigureOut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38DB-1A92-478A-956C-BECEEE0F1A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EACE-AF05-4BAC-BB3D-C0DF5F118191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B10E-CCD0-4B24-9B3A-B1F4BFC87F81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FE566-9B7B-490C-A075-F1402DC15891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A637-0074-4714-B889-F63139D43613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1D7F-BD00-463C-9064-83B0412E473D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C8DF-A72D-41B1-B13D-429D69479A09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083F-8007-4475-A854-A85B6FBFC71C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150E7-6F70-47F9-B0BD-727745AA1F97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E2A4-C0B1-4940-BD29-B9019A369EEE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9095-4197-4FAE-83FA-F9097C893C2B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B7F8-759E-4E88-B4BD-30FA5E4536E3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759D4-719E-4A1F-952A-040939D2D651}" type="datetime1">
              <a:rPr lang="ko-KR" altLang="en-US" smtClean="0"/>
              <a:pPr/>
              <a:t>2009-09-02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C0A9-857C-48D8-9F82-4BD75D0E51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00042" y="8581281"/>
            <a:ext cx="585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PGS </a:t>
            </a:r>
            <a:r>
              <a:rPr lang="ko-KR" altLang="en-US" sz="1200" b="1" dirty="0" smtClean="0"/>
              <a:t>낙뢰방호시스템기술연구소</a:t>
            </a:r>
            <a:endParaRPr lang="ko-KR" altLang="en-US" sz="1200" b="1" dirty="0"/>
          </a:p>
        </p:txBody>
      </p:sp>
      <p:pic>
        <p:nvPicPr>
          <p:cNvPr id="16" name="그림 15" descr="그라운드로고_표지뒷면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16" y="8058758"/>
            <a:ext cx="2357454" cy="513770"/>
          </a:xfrm>
          <a:prstGeom prst="rect">
            <a:avLst/>
          </a:prstGeom>
        </p:spPr>
      </p:pic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142984" y="922112"/>
          <a:ext cx="4643470" cy="4662202"/>
        </p:xfrm>
        <a:graphic>
          <a:graphicData uri="http://schemas.openxmlformats.org/drawingml/2006/table">
            <a:tbl>
              <a:tblPr/>
              <a:tblGrid>
                <a:gridCol w="442116"/>
                <a:gridCol w="442117"/>
                <a:gridCol w="433446"/>
                <a:gridCol w="414504"/>
                <a:gridCol w="415723"/>
                <a:gridCol w="415723"/>
                <a:gridCol w="2079841"/>
              </a:tblGrid>
              <a:tr h="5506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KSC-IEC</a:t>
                      </a:r>
                      <a:endParaRPr 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G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P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G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S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돋움체"/>
                          <a:ea typeface="돋움체"/>
                        </a:rPr>
                        <a:t>PGS/TC81</a:t>
                      </a:r>
                      <a:endParaRPr lang="ko-KR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C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IEC/TC81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T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U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T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바탕"/>
                        </a:rPr>
                        <a:t>ITU/TC81</a:t>
                      </a:r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I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E</a:t>
                      </a: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ea typeface="한양견고딕"/>
                          <a:cs typeface="Arial" pitchFamily="34" charset="0"/>
                        </a:rPr>
                        <a:t>KSC-IEC</a:t>
                      </a:r>
                      <a:endParaRPr lang="en-US" sz="1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95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KSC-IEC60364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 61643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KSC-IEC 62305</a:t>
                      </a:r>
                      <a:endParaRPr lang="ko-KR" alt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 sz="20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05524"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ko-KR" altLang="en-US" sz="2800" dirty="0" smtClean="0">
                          <a:latin typeface="휴먼모음T" pitchFamily="18" charset="-127"/>
                          <a:ea typeface="휴먼모음T" pitchFamily="18" charset="-127"/>
                        </a:rPr>
                        <a:t>낙뢰 피해를 예방하기 위한</a:t>
                      </a:r>
                      <a:endParaRPr lang="en-US" altLang="ko-KR" sz="2800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ko-KR" altLang="en-US" sz="2800" dirty="0" smtClean="0">
                          <a:latin typeface="휴먼모음T" pitchFamily="18" charset="-127"/>
                          <a:ea typeface="휴먼모음T" pitchFamily="18" charset="-127"/>
                        </a:rPr>
                        <a:t>피뢰침에 대한 올바른 이해</a:t>
                      </a:r>
                      <a:endParaRPr lang="ko-KR" altLang="en-US" sz="28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24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1858" marR="51858" marT="25930" marB="25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500042" y="5929322"/>
            <a:ext cx="666755" cy="62508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수 신</a:t>
            </a:r>
            <a:r>
              <a:rPr lang="en-US" altLang="ko-KR" sz="14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:</a:t>
            </a:r>
            <a:endParaRPr lang="ko-KR" altLang="en-US" sz="1400" b="1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62048" y="5929322"/>
            <a:ext cx="5048285" cy="62508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국방부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국가정부기관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국군부대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정부투자기관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err="1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지자체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</a:t>
            </a:r>
          </a:p>
          <a:p>
            <a:pPr algn="dist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조달청 물품 구매 해당기관</a:t>
            </a:r>
            <a:r>
              <a:rPr lang="en-US" altLang="ko-KR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접지 및 피뢰설비 수요 민간 업체</a:t>
            </a:r>
            <a:endParaRPr lang="ko-KR" altLang="en-US" sz="1200" b="1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14356" y="6929454"/>
            <a:ext cx="564360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설명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9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과 사진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10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정전분산형 피뢰침이 설치된 전경과 제품들이다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-11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년도 개정된 공통접지방식일 경우를 나타내었다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먼저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뇌운의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크기는 직경 수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km~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수십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km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가 되고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피뢰침의 크기는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10cm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정도이다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상대적으로 크기를 생각해 보면 광고대로 그 기능이 가능 할까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의문이 들 것이다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 몫은 고객의 상식에 맡기고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</a:t>
            </a:r>
          </a:p>
          <a:p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해당 피뢰제조업체의 주장에 따라서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대전법칙을 근거로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정전분산형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피뢰침이 낙뢰전류</a:t>
            </a:r>
            <a:r>
              <a:rPr lang="en-US" altLang="ko-KR" sz="1100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(-1000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와 대전을 하여 몰아낼 정도라면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대전법칙에 의하여 피뢰도선과 공통으로 연결된 반대측인 통신장비나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접지선에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100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전하가 대전되거나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혹은 접지전선으로 연결되어 피뢰침과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등전위가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되어 </a:t>
            </a:r>
            <a:r>
              <a:rPr lang="en-US" altLang="ko-KR" sz="1100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r>
              <a:rPr lang="ko-KR" altLang="en-US" sz="1100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된다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즉 전자통신 정보화 설비들의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함체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혹은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전원부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등의 접지단자와 장비는 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+1000,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혹은 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-1000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의 전하로 대전된다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유도뢰의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문제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전자기적 유도 결합의 문제 등등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…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상기 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4. 5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항 같이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직격뢰의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문제가 아니라는 피해 유형을 생각 하시면 이해가 싶다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논리와 상식으로 올바른 낙뢰방호 대책을 수립하세요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9.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접지시스템의 논리적 접근을 통한 </a:t>
            </a:r>
            <a:r>
              <a:rPr lang="ko-KR" altLang="en-US" sz="1200" b="1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정전분산형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피뢰침의 문제점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293" y="3071802"/>
            <a:ext cx="564360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8" y="4357686"/>
            <a:ext cx="2500306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3" name="위쪽 화살표 172"/>
          <p:cNvSpPr/>
          <p:nvPr/>
        </p:nvSpPr>
        <p:spPr>
          <a:xfrm>
            <a:off x="3214686" y="3857620"/>
            <a:ext cx="428628" cy="714380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rgbClr val="FF0000"/>
                </a:solidFill>
              </a:rPr>
              <a:t>++</a:t>
            </a:r>
            <a:endParaRPr lang="ko-KR" altLang="en-US" sz="1100" dirty="0" smtClean="0">
              <a:solidFill>
                <a:srgbClr val="FF0000"/>
              </a:solidFill>
            </a:endParaRPr>
          </a:p>
          <a:p>
            <a:pPr algn="ctr"/>
            <a:r>
              <a:rPr lang="en-US" altLang="ko-KR" sz="1100" dirty="0" smtClean="0">
                <a:solidFill>
                  <a:srgbClr val="FF0000"/>
                </a:solidFill>
              </a:rPr>
              <a:t>+</a:t>
            </a:r>
            <a:endParaRPr lang="ko-KR" altLang="en-US" sz="1100" dirty="0" smtClean="0">
              <a:solidFill>
                <a:srgbClr val="FF0000"/>
              </a:solidFill>
            </a:endParaRPr>
          </a:p>
          <a:p>
            <a:pPr algn="ctr"/>
            <a:r>
              <a:rPr lang="en-US" altLang="ko-KR" sz="1100" dirty="0" smtClean="0">
                <a:solidFill>
                  <a:srgbClr val="FF0000"/>
                </a:solidFill>
              </a:rPr>
              <a:t>+</a:t>
            </a:r>
            <a:endParaRPr lang="ko-KR" altLang="en-US" sz="1100" dirty="0" smtClean="0">
              <a:solidFill>
                <a:srgbClr val="FF0000"/>
              </a:solidFill>
            </a:endParaRPr>
          </a:p>
          <a:p>
            <a:pPr algn="ctr"/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74" name="위쪽 화살표 173"/>
          <p:cNvSpPr/>
          <p:nvPr/>
        </p:nvSpPr>
        <p:spPr>
          <a:xfrm>
            <a:off x="3214686" y="3857620"/>
            <a:ext cx="428628" cy="285752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-</a:t>
            </a:r>
          </a:p>
          <a:p>
            <a:pPr algn="ctr"/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3571876" y="4071934"/>
            <a:ext cx="642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</a:t>
            </a:r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571876" y="3857620"/>
            <a:ext cx="642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214818" y="3857620"/>
            <a:ext cx="2143140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latin typeface="굴림" pitchFamily="50" charset="-127"/>
                <a:ea typeface="굴림" pitchFamily="50" charset="-127"/>
              </a:rPr>
              <a:t>+1000+(-1000)=0   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이런 논리와</a:t>
            </a:r>
            <a:endParaRPr lang="en-US" altLang="ko-KR" sz="1050" b="1" dirty="0" smtClean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식은 고객의 상식으로 생각하세요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  <a:p>
            <a:endParaRPr lang="en-US" altLang="ko-KR" sz="900" b="1" dirty="0" smtClean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  <a:p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#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단지 가정대로 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+ 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든 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든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1000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의 전하가 대전된다면 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접지장비 측에도 같은 전위가 형성되거나 혹은 반대의 전위로  대전이 된다는 것을 생각하시면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답은</a:t>
            </a:r>
            <a:r>
              <a:rPr lang="en-US" altLang="ko-KR" sz="9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?</a:t>
            </a:r>
            <a:endParaRPr lang="ko-KR" altLang="en-US" sz="900" b="1" dirty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0" name="직사각형 189"/>
          <p:cNvSpPr/>
          <p:nvPr/>
        </p:nvSpPr>
        <p:spPr>
          <a:xfrm>
            <a:off x="928670" y="5143504"/>
            <a:ext cx="4929222" cy="1478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800"/>
          </a:p>
        </p:txBody>
      </p:sp>
      <p:grpSp>
        <p:nvGrpSpPr>
          <p:cNvPr id="191" name="그룹 63"/>
          <p:cNvGrpSpPr/>
          <p:nvPr/>
        </p:nvGrpSpPr>
        <p:grpSpPr>
          <a:xfrm>
            <a:off x="1000108" y="5693226"/>
            <a:ext cx="500066" cy="803669"/>
            <a:chOff x="714356" y="4071934"/>
            <a:chExt cx="500066" cy="1071558"/>
          </a:xfrm>
        </p:grpSpPr>
        <p:grpSp>
          <p:nvGrpSpPr>
            <p:cNvPr id="300" name="그룹 61"/>
            <p:cNvGrpSpPr/>
            <p:nvPr/>
          </p:nvGrpSpPr>
          <p:grpSpPr>
            <a:xfrm>
              <a:off x="785794" y="4498964"/>
              <a:ext cx="285752" cy="644528"/>
              <a:chOff x="1643050" y="3858414"/>
              <a:chExt cx="571504" cy="858050"/>
            </a:xfrm>
          </p:grpSpPr>
          <p:cxnSp>
            <p:nvCxnSpPr>
              <p:cNvPr id="302" name="직선 연결선 301"/>
              <p:cNvCxnSpPr/>
              <p:nvPr/>
            </p:nvCxnSpPr>
            <p:spPr>
              <a:xfrm rot="5400000">
                <a:off x="1643050" y="4143372"/>
                <a:ext cx="571504" cy="1588"/>
              </a:xfrm>
              <a:prstGeom prst="line">
                <a:avLst/>
              </a:prstGeom>
              <a:ln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직선 연결선 302"/>
              <p:cNvCxnSpPr/>
              <p:nvPr/>
            </p:nvCxnSpPr>
            <p:spPr>
              <a:xfrm>
                <a:off x="1643050" y="4429124"/>
                <a:ext cx="571504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직선 연결선 303"/>
              <p:cNvCxnSpPr/>
              <p:nvPr/>
            </p:nvCxnSpPr>
            <p:spPr>
              <a:xfrm>
                <a:off x="1738301" y="4572000"/>
                <a:ext cx="357190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직선 연결선 304"/>
              <p:cNvCxnSpPr/>
              <p:nvPr/>
            </p:nvCxnSpPr>
            <p:spPr>
              <a:xfrm>
                <a:off x="1804976" y="4714876"/>
                <a:ext cx="214314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1" name="직사각형 300"/>
            <p:cNvSpPr/>
            <p:nvPr/>
          </p:nvSpPr>
          <p:spPr>
            <a:xfrm>
              <a:off x="714356" y="4071934"/>
              <a:ext cx="500066" cy="35719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800" b="1" dirty="0" smtClean="0">
                  <a:latin typeface="굴림" pitchFamily="50" charset="-127"/>
                  <a:ea typeface="굴림" pitchFamily="50" charset="-127"/>
                </a:rPr>
                <a:t>통신</a:t>
              </a:r>
              <a:endParaRPr lang="en-US" altLang="ko-KR" sz="800" b="1" dirty="0" smtClean="0">
                <a:latin typeface="굴림" pitchFamily="50" charset="-127"/>
                <a:ea typeface="굴림" pitchFamily="50" charset="-127"/>
              </a:endParaRPr>
            </a:p>
            <a:p>
              <a:pPr algn="ctr"/>
              <a:r>
                <a:rPr lang="ko-KR" altLang="en-US" sz="800" b="1" dirty="0" smtClean="0">
                  <a:latin typeface="굴림" pitchFamily="50" charset="-127"/>
                  <a:ea typeface="굴림" pitchFamily="50" charset="-127"/>
                </a:rPr>
                <a:t>장비</a:t>
              </a:r>
              <a:endParaRPr lang="ko-KR" altLang="en-US" sz="800" b="1" dirty="0"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289" name="그룹 61"/>
          <p:cNvGrpSpPr/>
          <p:nvPr/>
        </p:nvGrpSpPr>
        <p:grpSpPr>
          <a:xfrm>
            <a:off x="3286100" y="6335368"/>
            <a:ext cx="285752" cy="161900"/>
            <a:chOff x="1643050" y="4429124"/>
            <a:chExt cx="571504" cy="287340"/>
          </a:xfrm>
        </p:grpSpPr>
        <p:cxnSp>
          <p:nvCxnSpPr>
            <p:cNvPr id="291" name="직선 연결선 290"/>
            <p:cNvCxnSpPr/>
            <p:nvPr/>
          </p:nvCxnSpPr>
          <p:spPr>
            <a:xfrm>
              <a:off x="1643050" y="4429124"/>
              <a:ext cx="571504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직선 연결선 291"/>
            <p:cNvCxnSpPr/>
            <p:nvPr/>
          </p:nvCxnSpPr>
          <p:spPr>
            <a:xfrm>
              <a:off x="1738301" y="4572000"/>
              <a:ext cx="357190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직선 연결선 292"/>
            <p:cNvCxnSpPr/>
            <p:nvPr/>
          </p:nvCxnSpPr>
          <p:spPr>
            <a:xfrm>
              <a:off x="1804976" y="4714876"/>
              <a:ext cx="214314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그룹 99"/>
          <p:cNvGrpSpPr/>
          <p:nvPr/>
        </p:nvGrpSpPr>
        <p:grpSpPr>
          <a:xfrm>
            <a:off x="5286388" y="5693226"/>
            <a:ext cx="500066" cy="803669"/>
            <a:chOff x="714356" y="4071934"/>
            <a:chExt cx="500066" cy="1071558"/>
          </a:xfrm>
        </p:grpSpPr>
        <p:grpSp>
          <p:nvGrpSpPr>
            <p:cNvPr id="260" name="그룹 61"/>
            <p:cNvGrpSpPr/>
            <p:nvPr/>
          </p:nvGrpSpPr>
          <p:grpSpPr>
            <a:xfrm>
              <a:off x="785794" y="4498964"/>
              <a:ext cx="285752" cy="644528"/>
              <a:chOff x="1643050" y="3858414"/>
              <a:chExt cx="571504" cy="858050"/>
            </a:xfrm>
          </p:grpSpPr>
          <p:cxnSp>
            <p:nvCxnSpPr>
              <p:cNvPr id="263" name="직선 연결선 262"/>
              <p:cNvCxnSpPr/>
              <p:nvPr/>
            </p:nvCxnSpPr>
            <p:spPr>
              <a:xfrm rot="5400000">
                <a:off x="1643050" y="4143372"/>
                <a:ext cx="571504" cy="1588"/>
              </a:xfrm>
              <a:prstGeom prst="line">
                <a:avLst/>
              </a:prstGeom>
              <a:ln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직선 연결선 263"/>
              <p:cNvCxnSpPr/>
              <p:nvPr/>
            </p:nvCxnSpPr>
            <p:spPr>
              <a:xfrm>
                <a:off x="1643050" y="4429124"/>
                <a:ext cx="571504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직선 연결선 264"/>
              <p:cNvCxnSpPr/>
              <p:nvPr/>
            </p:nvCxnSpPr>
            <p:spPr>
              <a:xfrm>
                <a:off x="1738301" y="4572000"/>
                <a:ext cx="357190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직선 연결선 266"/>
              <p:cNvCxnSpPr/>
              <p:nvPr/>
            </p:nvCxnSpPr>
            <p:spPr>
              <a:xfrm>
                <a:off x="1804976" y="4714876"/>
                <a:ext cx="214314" cy="158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2" name="직사각형 261"/>
            <p:cNvSpPr/>
            <p:nvPr/>
          </p:nvSpPr>
          <p:spPr>
            <a:xfrm>
              <a:off x="714356" y="4071934"/>
              <a:ext cx="500066" cy="35719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800" b="1" dirty="0" smtClean="0">
                  <a:latin typeface="굴림" pitchFamily="50" charset="-127"/>
                  <a:ea typeface="굴림" pitchFamily="50" charset="-127"/>
                </a:rPr>
                <a:t>전자</a:t>
              </a:r>
              <a:endParaRPr lang="en-US" altLang="ko-KR" sz="800" b="1" dirty="0" smtClean="0">
                <a:latin typeface="굴림" pitchFamily="50" charset="-127"/>
                <a:ea typeface="굴림" pitchFamily="50" charset="-127"/>
              </a:endParaRPr>
            </a:p>
            <a:p>
              <a:pPr algn="ctr"/>
              <a:r>
                <a:rPr lang="ko-KR" altLang="en-US" sz="800" b="1" dirty="0" smtClean="0">
                  <a:latin typeface="굴림" pitchFamily="50" charset="-127"/>
                  <a:ea typeface="굴림" pitchFamily="50" charset="-127"/>
                </a:rPr>
                <a:t>장비</a:t>
              </a:r>
              <a:endParaRPr lang="ko-KR" altLang="en-US" sz="800" b="1" dirty="0"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928670" y="5121722"/>
            <a:ext cx="25717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년 한국산업규격으로 </a:t>
            </a:r>
            <a:endParaRPr lang="en-US" altLang="ko-KR" sz="1200" b="1" dirty="0" smtClean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  <a:p>
            <a:pPr algn="ctr"/>
            <a:r>
              <a:rPr lang="ko-KR" altLang="en-US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개정된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KSC-IEC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규격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공통접지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lang="ko-KR" altLang="en-US" sz="120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6" name="직선 연결선 305"/>
          <p:cNvCxnSpPr/>
          <p:nvPr/>
        </p:nvCxnSpPr>
        <p:spPr>
          <a:xfrm>
            <a:off x="1214422" y="6193292"/>
            <a:ext cx="2214578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직선 연결선 310"/>
          <p:cNvCxnSpPr/>
          <p:nvPr/>
        </p:nvCxnSpPr>
        <p:spPr>
          <a:xfrm>
            <a:off x="3429000" y="6193292"/>
            <a:ext cx="2071702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직선 연결선 312"/>
          <p:cNvCxnSpPr/>
          <p:nvPr/>
        </p:nvCxnSpPr>
        <p:spPr>
          <a:xfrm rot="16200000" flipH="1">
            <a:off x="2475467" y="5382635"/>
            <a:ext cx="1907044" cy="22"/>
          </a:xfrm>
          <a:prstGeom prst="line">
            <a:avLst/>
          </a:prstGeom>
          <a:ln w="2857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2786058" y="6621920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-11</a:t>
            </a:r>
            <a:endParaRPr lang="ko-KR" altLang="en-US" sz="11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571480" y="3571868"/>
            <a:ext cx="207170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여기서 피뢰침은 </a:t>
            </a:r>
            <a:r>
              <a:rPr lang="ko-KR" altLang="en-US" sz="1000" dirty="0" err="1" smtClean="0">
                <a:latin typeface="굴림" pitchFamily="50" charset="-127"/>
                <a:ea typeface="굴림" pitchFamily="50" charset="-127"/>
              </a:rPr>
              <a:t>뇌운에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 비하여 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1/10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정도로 보이지만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실제로는 </a:t>
            </a:r>
            <a:r>
              <a:rPr lang="ko-KR" altLang="en-US" sz="1000" dirty="0" err="1" smtClean="0">
                <a:latin typeface="굴림" pitchFamily="50" charset="-127"/>
                <a:ea typeface="굴림" pitchFamily="50" charset="-127"/>
              </a:rPr>
              <a:t>뇌운이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 잠실 종합운동장의 크기라면 피뢰침은 </a:t>
            </a:r>
            <a:r>
              <a:rPr lang="ko-KR" altLang="en-US" sz="1000" dirty="0" err="1" smtClean="0">
                <a:latin typeface="굴림" pitchFamily="50" charset="-127"/>
                <a:ea typeface="굴림" pitchFamily="50" charset="-127"/>
              </a:rPr>
              <a:t>골프공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 보다 작다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. </a:t>
            </a:r>
            <a:endParaRPr lang="ko-KR" altLang="en-US" sz="10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3500438" y="3246514"/>
            <a:ext cx="64294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428736" y="5693226"/>
            <a:ext cx="17145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 </a:t>
            </a:r>
            <a:r>
              <a:rPr lang="ko-KR" altLang="en-US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혹은 </a:t>
            </a:r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4000504" y="5693226"/>
            <a:ext cx="13573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 </a:t>
            </a:r>
            <a:r>
              <a:rPr lang="ko-KR" altLang="en-US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혹은 </a:t>
            </a:r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4071942" y="6153690"/>
            <a:ext cx="13573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 </a:t>
            </a:r>
            <a:r>
              <a:rPr lang="ko-KR" altLang="en-US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혹은 </a:t>
            </a:r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28736" y="6153690"/>
            <a:ext cx="13573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-1000 </a:t>
            </a:r>
            <a:r>
              <a:rPr lang="ko-KR" altLang="en-US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혹은 </a:t>
            </a:r>
            <a:r>
              <a:rPr lang="en-US" altLang="ko-KR" sz="105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+1000</a:t>
            </a:r>
            <a:endParaRPr lang="ko-KR" altLang="en-US" sz="105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71480" y="546125"/>
            <a:ext cx="5715040" cy="82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1. 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안내문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 지구온난화 등에 따른 기상이변으로 낙뢰의 발생빈도가 날로 증가 하고 있으며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또한 저 전압으로 동작되는 첨단 전자통신정보화 설비의 사용증가로 낙뢰피해가 많이 발생하고 있다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특히 피뢰침에 대하여 잘못 알고 있는 것도 낙뢰 피해를 크게 증가하는 원인이 되고 있는데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피뢰침은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Air terminal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혹은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 lightning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rod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와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같은 단어로 표현이 된다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그런데 우리는 避雷針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이라고 한자를 사용하다 보니 雷를 피하게 해주는 장치로 잘못 인식이 되어 있어서 피뢰침만 설치하면 낙뢰피해를 피할 수 있다고 잘못 알고 있다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이런 약점을 장사꾼들은 이용해서 피뢰침만 설치하면 낙뢰피해를 예방 하는 것처럼 광고하는 것이 낙뢰피해발생의 큰 원인이 되고 있는 것이 안타깝게도 우리의 현실이다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 따라서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PGS-FORUM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에서는 이와 같이 잘못 알고 있는 피뢰상식과 기술을 올바르게 알려서 낙뢰로부터 소중한 인명과 고가의 장비를 안전하게 보호하여 안정적인 기능을 수행할 수 있는 정보를 제공하는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것을 목적으로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PGS-FORUM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을 통하여 공개를 한다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lvl="0" algn="just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47675" algn="l"/>
              </a:tabLst>
            </a:pP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본 자료는 대한민국에 적합한 국제기술규격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(IEC, IEEE, NEC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과 한국산업규격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(KSC-IEC)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및 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IEC 60364, 61643, 62305, IEEE Std 142-1991, NEC, ANSI, ICLP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와 한국전기연구원의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자료를 근거로 하였다</a:t>
            </a:r>
            <a:r>
              <a:rPr kumimoji="1" lang="en-US" altLang="ko-KR" sz="11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  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ICLP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에서는 기능성 피뢰침에 대한 업체의 허위 과대광고와 판매에 대한 경고메시지를 하고 있는데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그 내용을 보면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dirty="0" smtClean="0">
                <a:solidFill>
                  <a:srgbClr val="000000"/>
                </a:solidFill>
                <a:latin typeface="굴림" pitchFamily="50" charset="-127"/>
                <a:ea typeface="바탕체" pitchFamily="17" charset="-127"/>
              </a:rPr>
              <a:t>“ 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바탕체" pitchFamily="17" charset="-127"/>
              </a:rPr>
              <a:t>ICLP Scientific Committee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바탕체" pitchFamily="17" charset="-127"/>
              </a:rPr>
              <a:t>의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경고 메시지가 여러 형태의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ESE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피뢰시스템의 판매와 판매 촉진을 중단시키지 못했다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.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그래서 아직도 </a:t>
            </a:r>
            <a:r>
              <a:rPr kumimoji="1" lang="ko-KR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비재래식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일반 </a:t>
            </a:r>
            <a:r>
              <a:rPr kumimoji="1" lang="ko-KR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돌침형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 피뢰침이 아닌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ESE, DAS, IPG, CTS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등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)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피뢰침의 문제가 계속되고 있다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.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낙뢰를 유도하는 것을 철저히 높인다고 주장하는 광역 피뢰침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(ESE)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시스템과 이온 </a:t>
            </a:r>
            <a:r>
              <a:rPr kumimoji="1" lang="ko-KR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프라즈마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 발생기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(IPG)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뿐만 아니라 구조물 보호를 위해 낙뢰를 방지한다고 주장하는 전하 이송 시스템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(CTS)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및 분산 </a:t>
            </a:r>
            <a:r>
              <a:rPr kumimoji="1" lang="ko-KR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어레이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 시스템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(DAS)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도 아직 생산되며 설치되고 있다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.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이러한 피뢰침들은 국제전기표준회의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(IEC)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의 낙뢰 보호 표준의 요구 조건에 부적합 하고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,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국제전기표준회의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(IEC)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의 주장에 의하면 이런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ESE, DAS, CTS, IPG 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피뢰침들은 효율적이 아니라서 사용상에 위험이 있기 때문에 그러한 피뢰침 시스템들은 폐기되어야 한다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.”</a:t>
            </a:r>
            <a:r>
              <a:rPr kumimoji="1" lang="ko-KR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고 밝히고 있다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체" pitchFamily="17" charset="-127"/>
                <a:ea typeface="굴림" pitchFamily="50" charset="-127"/>
              </a:rPr>
              <a:t>.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*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이온방사 광역피뢰침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(ESE)-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조기이온방사를 하여 낙뢰를 유도한다는 일명 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“</a:t>
            </a:r>
            <a:r>
              <a:rPr kumimoji="1" lang="ko-KR" altLang="en-US" sz="11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광역형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 피뢰침”</a:t>
            </a:r>
            <a:endParaRPr kumimoji="1" lang="ko-KR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*</a:t>
            </a:r>
            <a:r>
              <a:rPr kumimoji="1" lang="ko-KR" altLang="en-US" sz="1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분산형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 피뢰침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(DAS)-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이온중화로 낙뢰 자체를 몰아낸다고 광고 하는 일명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“</a:t>
            </a:r>
            <a:r>
              <a:rPr kumimoji="1" lang="ko-KR" altLang="en-US" sz="11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정전분산형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 피뢰침”</a:t>
            </a: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본 기고문서를 끝으로 더 이상 피뢰침에 대하여서는 언급하지 않을 수 있기를 바라고</a:t>
            </a:r>
            <a:r>
              <a:rPr kumimoji="1" lang="en-US" altLang="ko-KR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본 문서에서 주장 한 것들은 국제규정과 시험 결과 등을 기초로 하였지만 오류가 있을 수도 있을 것이다</a:t>
            </a:r>
            <a:r>
              <a:rPr kumimoji="1" lang="en-US" altLang="ko-KR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언제든 반론을 수용할 것을 알려드리고</a:t>
            </a:r>
            <a:r>
              <a:rPr kumimoji="1" lang="en-US" altLang="ko-KR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관계업종에 영업적인 피해를 주었다면 고의나 개인적 사욕이 아니고 기술자의 양심과 이론을 따르고자 함 이였음을 밝히고 피해를 준 점이 있다면 깊이 사과를 드리고 넓은 양해를 바랍니다</a:t>
            </a:r>
            <a:r>
              <a:rPr kumimoji="1" lang="en-US" altLang="ko-KR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9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71480" y="357158"/>
            <a:ext cx="5715040" cy="866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2. 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굴림" pitchFamily="50" charset="-127"/>
              </a:rPr>
              <a:t>시험을 통한 성능 확인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[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IEC/</a:t>
            </a:r>
            <a:r>
              <a:rPr lang="ko-KR" altLang="en-US" sz="1100" b="1" dirty="0" err="1" smtClean="0">
                <a:latin typeface="굴림" pitchFamily="50" charset="-127"/>
                <a:ea typeface="굴림" pitchFamily="50" charset="-127"/>
              </a:rPr>
              <a:t>뇌보호표준기술위원회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TC81,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「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피뢰침은 기존의 피뢰침에 비해 두드러진 </a:t>
            </a:r>
            <a:r>
              <a:rPr lang="ko-KR" altLang="en-US" sz="1100" b="1" dirty="0" err="1" smtClean="0">
                <a:latin typeface="굴림" pitchFamily="50" charset="-127"/>
                <a:ea typeface="굴림" pitchFamily="50" charset="-127"/>
              </a:rPr>
              <a:t>유뢰효율이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 나타난다는 충분한 이론적인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해석결과나 실질적인 현장의 데이터가 없다」</a:t>
            </a:r>
          </a:p>
          <a:p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IEC/TC81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은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기술에 대한 표준 부결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NIST/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표준화 평의회는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NFPA 781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안건을 부결로 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선진국가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피뢰침의 효용성에 대한 논쟁이 종료 됨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DAS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에 대한 각국의 반응도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와 유사 함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특히 건축물의 높이가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300m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이하인 경우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DAS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에 의한 낙뢰발생빈도를 저감효과 전혀 없음을 발표 함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따라서 논리적 및 기술적으로 또한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실용성과 경제적인 측면을 고려할 때 일반 피뢰침의 추가 보완적인 </a:t>
            </a:r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설치가 적합함을 권고 함</a:t>
            </a:r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b="1" dirty="0" smtClean="0">
                <a:latin typeface="굴림" pitchFamily="50" charset="-127"/>
                <a:ea typeface="굴림" pitchFamily="50" charset="-127"/>
              </a:rPr>
              <a:t>한국전기연구원의 시험결과에서도 아래와 같은 성능시험 결과를 확인 함</a:t>
            </a:r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b="1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일반형과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형 피뢰침의 임계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섬락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전압은 전체적으로 유사한 경향이 관측되었으며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ESE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의 유효성을 입증하기 어렵다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결과를 볼 때 비록 시료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(b)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가 다소 양호한 것으로 나타났으나 그 차이는 크지 않다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(C)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와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(d)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의 경우에는 일반 피뢰침과 유사한 결과를 보였다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따라서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DAS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형 피뢰침의 이온방사를 통한 낙뢰유도 억제효과가 우수하다고 보기 어렵다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r>
              <a:rPr kumimoji="1" lang="ko-KR" altLang="en-US" sz="1100" dirty="0" err="1" smtClean="0">
                <a:latin typeface="굴림" pitchFamily="50" charset="-127"/>
                <a:ea typeface="굴림" pitchFamily="50" charset="-127"/>
              </a:rPr>
              <a:t>소결</a:t>
            </a:r>
            <a:r>
              <a:rPr kumimoji="1" lang="en-US" altLang="ko-KR" sz="1100" dirty="0" smtClean="0">
                <a:latin typeface="굴림" pitchFamily="50" charset="-127"/>
                <a:ea typeface="굴림" pitchFamily="50" charset="-127"/>
              </a:rPr>
              <a:t>: </a:t>
            </a:r>
            <a:r>
              <a:rPr kumimoji="1" lang="ko-KR" altLang="en-US" sz="1100" dirty="0" smtClean="0">
                <a:latin typeface="굴림" pitchFamily="50" charset="-127"/>
                <a:ea typeface="굴림" pitchFamily="50" charset="-127"/>
              </a:rPr>
              <a:t>유도광역피뢰침이나 </a:t>
            </a:r>
            <a:r>
              <a:rPr kumimoji="1" lang="ko-KR" altLang="en-US" sz="1100" dirty="0" err="1" smtClean="0">
                <a:latin typeface="굴림" pitchFamily="50" charset="-127"/>
                <a:ea typeface="굴림" pitchFamily="50" charset="-127"/>
              </a:rPr>
              <a:t>정전분산형</a:t>
            </a:r>
            <a:r>
              <a:rPr kumimoji="1" lang="en-US" altLang="ko-KR" sz="11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100" dirty="0" smtClean="0">
                <a:latin typeface="굴림" pitchFamily="50" charset="-127"/>
                <a:ea typeface="굴림" pitchFamily="50" charset="-127"/>
              </a:rPr>
              <a:t>몰아낸다는 피뢰침</a:t>
            </a:r>
            <a:r>
              <a:rPr kumimoji="1" lang="en-US" altLang="ko-KR" sz="110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100" dirty="0" smtClean="0">
                <a:latin typeface="굴림" pitchFamily="50" charset="-127"/>
                <a:ea typeface="굴림" pitchFamily="50" charset="-127"/>
              </a:rPr>
              <a:t>이나 그 성능이 과학적인 시험에서도 입증 안됨</a:t>
            </a:r>
            <a:r>
              <a:rPr kumimoji="1"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100" dirty="0" smtClean="0">
                <a:latin typeface="굴림" pitchFamily="50" charset="-127"/>
                <a:ea typeface="굴림" pitchFamily="50" charset="-127"/>
              </a:rPr>
              <a:t>각국의 기술규격에서 어느 국가도 인정받지 못하였음</a:t>
            </a:r>
            <a:r>
              <a:rPr kumimoji="1"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  <a:endParaRPr kumimoji="1" lang="ko-KR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2769" name="_x70830864" descr="EMB00000a304b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3071802"/>
            <a:ext cx="2867025" cy="1911350"/>
          </a:xfrm>
          <a:prstGeom prst="rect">
            <a:avLst/>
          </a:prstGeom>
          <a:noFill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3714752" y="3100377"/>
          <a:ext cx="2285985" cy="1744188"/>
        </p:xfrm>
        <a:graphic>
          <a:graphicData uri="http://schemas.openxmlformats.org/drawingml/2006/table">
            <a:tbl>
              <a:tblPr/>
              <a:tblGrid>
                <a:gridCol w="500066"/>
                <a:gridCol w="801622"/>
                <a:gridCol w="984297"/>
              </a:tblGrid>
              <a:tr h="256356">
                <a:tc gridSpan="2"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ko-KR" altLang="en-US" sz="900" dirty="0">
                          <a:latin typeface="굴림" pitchFamily="50" charset="-127"/>
                          <a:ea typeface="굴림" pitchFamily="50" charset="-127"/>
                        </a:rPr>
                        <a:t>시 </a:t>
                      </a:r>
                      <a:r>
                        <a:rPr lang="ko-KR" altLang="en-US" sz="900" dirty="0" err="1">
                          <a:latin typeface="굴림" pitchFamily="50" charset="-127"/>
                          <a:ea typeface="굴림" pitchFamily="50" charset="-127"/>
                        </a:rPr>
                        <a:t>료</a:t>
                      </a:r>
                      <a:endParaRPr lang="ko-KR" altLang="en-US" sz="14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ko-KR" altLang="en-US" sz="900">
                          <a:latin typeface="굴림" pitchFamily="50" charset="-127"/>
                          <a:ea typeface="굴림" pitchFamily="50" charset="-127"/>
                        </a:rPr>
                        <a:t>뇌충격 임계섬락전압</a:t>
                      </a:r>
                      <a:r>
                        <a:rPr lang="en-US" altLang="ko-KR" sz="900">
                          <a:latin typeface="굴림" pitchFamily="50" charset="-127"/>
                          <a:ea typeface="굴림" pitchFamily="50" charset="-127"/>
                        </a:rPr>
                        <a:t>(CFO) [kV]</a:t>
                      </a:r>
                      <a:endParaRPr lang="ko-KR" altLang="en-US" sz="140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635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일반형</a:t>
                      </a:r>
                      <a:endParaRPr lang="ko-KR" alt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en-US" sz="900">
                          <a:latin typeface="굴림" pitchFamily="50" charset="-127"/>
                          <a:ea typeface="굴림" pitchFamily="50" charset="-127"/>
                        </a:rPr>
                        <a:t>- 1,142</a:t>
                      </a:r>
                      <a:endParaRPr lang="en-US" sz="140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B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en-US" sz="900" dirty="0">
                          <a:latin typeface="굴림" pitchFamily="50" charset="-127"/>
                          <a:ea typeface="굴림" pitchFamily="50" charset="-127"/>
                        </a:rPr>
                        <a:t>- 1,139</a:t>
                      </a:r>
                      <a:endParaRPr lang="en-US" sz="14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56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ESE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C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en-US" sz="900">
                          <a:latin typeface="굴림" pitchFamily="50" charset="-127"/>
                          <a:ea typeface="굴림" pitchFamily="50" charset="-127"/>
                        </a:rPr>
                        <a:t>- 1,134</a:t>
                      </a:r>
                      <a:endParaRPr lang="en-US" sz="140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D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en-US" sz="900">
                          <a:latin typeface="굴림" pitchFamily="50" charset="-127"/>
                          <a:ea typeface="굴림" pitchFamily="50" charset="-127"/>
                        </a:rPr>
                        <a:t>- 1,158</a:t>
                      </a:r>
                      <a:endParaRPr lang="en-US" sz="140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rPr>
                        <a:t>E</a:t>
                      </a:r>
                      <a:endParaRPr lang="en-US" sz="800">
                        <a:solidFill>
                          <a:srgbClr val="000000"/>
                        </a:solidFill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</a:pPr>
                      <a:r>
                        <a:rPr lang="en-US" sz="900" dirty="0">
                          <a:latin typeface="굴림" pitchFamily="50" charset="-127"/>
                          <a:ea typeface="굴림" pitchFamily="50" charset="-127"/>
                        </a:rPr>
                        <a:t>- 1,145</a:t>
                      </a:r>
                      <a:endParaRPr lang="en-US" sz="14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54612" marR="54612" marT="15099" marB="1509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2772" name="_x71082904" descr="EMB00000a304b9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8" y="5643570"/>
            <a:ext cx="2928957" cy="2000264"/>
          </a:xfrm>
          <a:prstGeom prst="rect">
            <a:avLst/>
          </a:prstGeom>
          <a:noFill/>
        </p:spPr>
      </p:pic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3714752" y="5660992"/>
          <a:ext cx="2285984" cy="1982844"/>
        </p:xfrm>
        <a:graphic>
          <a:graphicData uri="http://schemas.openxmlformats.org/drawingml/2006/table">
            <a:tbl>
              <a:tblPr/>
              <a:tblGrid>
                <a:gridCol w="571496"/>
                <a:gridCol w="571496"/>
                <a:gridCol w="571496"/>
                <a:gridCol w="571496"/>
              </a:tblGrid>
              <a:tr h="351494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휴먼명조"/>
                        </a:rPr>
                        <a:t>시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료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CFO Voltage </a:t>
                      </a:r>
                      <a:endParaRPr lang="en-US" sz="1000" dirty="0" smtClean="0">
                        <a:solidFill>
                          <a:srgbClr val="000000"/>
                        </a:solidFill>
                        <a:latin typeface="HCI Poppy"/>
                        <a:ea typeface="휴먼명조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[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kV]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149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휴먼명조"/>
                        </a:rPr>
                        <a:t>뇌충격전압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휴먼명조"/>
                        </a:rPr>
                        <a:t>개폐충격전압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19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휴먼명조"/>
                        </a:rPr>
                        <a:t>일반형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a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-629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-552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6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DAS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b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-647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-578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c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-631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-548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d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-640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-546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1542" marR="61542" marT="17015" marB="170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42918" y="6572264"/>
            <a:ext cx="571504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설명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1,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사진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3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낙뢰를 몰아낸다는 정전분산형 피뢰침이고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4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는 낙뢰를 끌어 당긴다는 광역유도피뢰침이 설치된 전경이다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1,3,4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는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00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정수장에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2004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년 설치된 것이다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본관동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3)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낙뢰를 몰아낸다는 정전분산형을 설치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4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여과지동에는 광역유도피뢰침을 설치를 하였다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몰아내는 것과 잡아 당기는 것이 각각 설치되었다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왜 그랬을까요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 답은 고객의 상식적 판단으로 대신하고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과 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에 대하여 설명을 덧 붙인다면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산 밑에 위치한 초소에 과연 몰아낼 만한 낙뢰가 오긴 올까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즉 초소로 올까요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아니면 초소를 바로 둘러 싼 산의 나무나 대지로 올까요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또 고압 철탑 아래의 카메라에 낙뢰가 내려 칠까요 아니면 고압 송전탑의 상부 가공지선이나 송전선에 낙뢰가 가해 질까요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</a:t>
            </a: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알면서도 속는 거짓말 중의 하나가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“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피뢰침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”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이라고 하는 이유가 여기 있지 않나 싶다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직격낙뢰를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맞을 확률은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? “800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만분의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1”,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이라는 확율적 수치를 생각해 보세요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~!</a:t>
            </a:r>
          </a:p>
          <a:p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800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만분의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이라는 수치는 정확한 과학적 수치가 아니고 인터넷 정보에서 인용 함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3.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현장 사례를 통한 분석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00" name="Picture 4" descr="http://ground.co.kr/newsletter/20081120/report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0" y="3235500"/>
            <a:ext cx="2786082" cy="2622384"/>
          </a:xfrm>
          <a:prstGeom prst="rect">
            <a:avLst/>
          </a:prstGeom>
          <a:noFill/>
        </p:spPr>
      </p:pic>
      <p:pic>
        <p:nvPicPr>
          <p:cNvPr id="4102" name="Picture 6" descr="http://ground.co.kr/newsletter/20081120/report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7" y="5857884"/>
            <a:ext cx="5572165" cy="300039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571480" y="795311"/>
            <a:ext cx="571504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2008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년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8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월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11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일 충북 음성군 금왕읍 </a:t>
            </a:r>
            <a:r>
              <a:rPr lang="ko-KR" altLang="en-US" sz="1100" dirty="0" err="1" smtClean="0">
                <a:latin typeface="굴림" pitchFamily="50" charset="-127"/>
                <a:ea typeface="굴림" pitchFamily="50" charset="-127"/>
              </a:rPr>
              <a:t>구계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리 구룡말 마을의 이장 댁 마당에 있는 밤나무에 낙뢰를 맞아서 가전제품에 아래와 같이 피해가 발생 함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밤나무 가지가 부러진 것과 뿌리의 껍질이 벗겨지는 물리적 파손이 발생하였고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진짜 큰 피해는 노트의 기록과 같이 모두가 가전제품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즉 전자기적 손상과 파손의 피해를 입었다는 사실이다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낙뢰를 맞은 지점인 이장 댁과 몇 백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m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떨어진 곳 즉 낙뢰를 안 맞은 지역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즉 낙뢰를 몰아 내서 뇌격을 피했다 가정 할 수 있는 집들도 모두 전자기적 피해 즉 전자제품의 파손과 손상을 입는 피해를 봤다는 것 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endParaRPr lang="en-US" altLang="ko-KR" sz="11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100" dirty="0" err="1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소결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낙뢰를 피뢰침으로 몰아 내거나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아니면 유도하는 것이 중요한 것이 아니고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낙뢰의 전자기적 충돌 현상으로부터 전자통신 정보화 설비들을 어떻게 보호 할 것인가 하는 것 중요한 요소이다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  <a:p>
            <a:r>
              <a:rPr lang="ko-KR" altLang="en-US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나무가 부러지는 것을 막기 위해서는 피뢰침으로 유도하는 것이 보호 대책이 될 수 있다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그러나 전자 통신 정보화 설비들은 피뢰침의 설치 문제가 아닌 전자기적 문제임을 우리는 분명하게 확인 할 수 있다</a:t>
            </a:r>
            <a:r>
              <a:rPr lang="en-US" altLang="ko-KR" sz="1100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100" dirty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03" name="_x111274752" descr="EMB00000d845e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2" y="3286116"/>
            <a:ext cx="2928958" cy="2477936"/>
          </a:xfrm>
          <a:prstGeom prst="rect">
            <a:avLst/>
          </a:prstGeom>
          <a:noFill/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4. </a:t>
            </a:r>
            <a:r>
              <a:rPr lang="ko-KR" altLang="en-US" sz="1200" b="1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직격낙뢰로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부러진 밤나무와 전자제품 피해 현장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42" name="Picture 2" descr="http://ground.co.kr/newsletter/20081127/report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5500694"/>
            <a:ext cx="5624532" cy="335758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71480" y="965650"/>
            <a:ext cx="571504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아래 낙뢰로 부러진 나무는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육군과학화전투훈련단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00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기지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정상부에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있는 소나무 인데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그 굵기가 직경 약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50cm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정도 된다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낙뢰 맞은 소나무로부터 약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50m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정도 올라가서 산 정상에는 약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50m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높이의 안테나 철탑이 설치되어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낙뢰는 소나무에 맞아서 소나무가 부러졌고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철탑에 설치된 전자통신설비들은 소나무처럼 부러지거나 깨지거나 한 것이 아니고 전자기적인 피해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즉 부품의 파손과 동작 불능과 같은 피해가 발생 하였다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물론 철탑에는 피뢰침이 설치가 되었다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물론 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SPD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도 여러 개 달려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*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낙뢰가 철탑에 맞아야만 피해를 입는 다고 생각 하는가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아님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유도뢰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피해 인가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?</a:t>
            </a:r>
          </a:p>
          <a:p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*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낙뢰피해는 물리적 피해보다 전자기적 피해가 큰 것을 알 수 있다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200" dirty="0" err="1" smtClean="0">
                <a:latin typeface="굴림" pitchFamily="50" charset="-127"/>
                <a:ea typeface="굴림" pitchFamily="50" charset="-127"/>
              </a:rPr>
              <a:t>직격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낙뢰를 </a:t>
            </a: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맞아서 소나무처럼 물리적 파손의 경우가 있었습니까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그 피해는 무엇이었지요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?   </a:t>
            </a:r>
          </a:p>
          <a:p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그 피해는 피뢰침으로 막을 수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있었습니까</a:t>
            </a: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200" dirty="0" smtClean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200" b="1" dirty="0" err="1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소결</a:t>
            </a:r>
            <a:r>
              <a:rPr lang="en-US" altLang="ko-KR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낙뢰피해는 전자기적 피해가 크고 절대로 몰아 낼 수도 없지만</a:t>
            </a:r>
            <a:r>
              <a:rPr lang="en-US" altLang="ko-KR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또 낙뢰를 </a:t>
            </a:r>
            <a:endParaRPr lang="en-US" altLang="ko-KR" sz="1200" b="1" dirty="0" smtClean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  <a:p>
            <a:r>
              <a:rPr lang="en-US" altLang="ko-KR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       </a:t>
            </a:r>
            <a:r>
              <a:rPr lang="ko-KR" altLang="en-US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몰아 낸다고 전자기적인 피해를 방지 할 수 없음을 명확하게 알 수 있다</a:t>
            </a:r>
            <a:r>
              <a:rPr lang="en-US" altLang="ko-KR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20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lang="ko-KR" altLang="en-US" sz="1200" b="1" dirty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8" y="3643306"/>
            <a:ext cx="56436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5.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부러진 소나무의 물리적 피해와 전자통신설비의 전자기적 피해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그림 20" descr="인터페이스 카드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1044" y="3733794"/>
            <a:ext cx="169607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Documents and Settings\icoda\바탕 화면\속초산불-낙뢰소나무-과학화\크기변환_SSL202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8" y="6000759"/>
            <a:ext cx="2857520" cy="2857521"/>
          </a:xfrm>
          <a:prstGeom prst="rect">
            <a:avLst/>
          </a:prstGeom>
          <a:noFill/>
        </p:spPr>
      </p:pic>
      <p:pic>
        <p:nvPicPr>
          <p:cNvPr id="1029" name="Picture 5" descr="C:\Documents and Settings\icoda\바탕 화면\크기변환_SSL202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76" y="6005522"/>
            <a:ext cx="2714644" cy="138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1480" y="929186"/>
            <a:ext cx="5715040" cy="792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국가기관과 공공관서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그리고 민간 업체의 담당자들로부터의 간곡한 요청이 있어서 이러한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PGS-FORUM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문서를 작성하게 되었지만 관련 업을 하는 입장에서 </a:t>
            </a:r>
            <a:r>
              <a:rPr lang="ko-KR" altLang="en-US" sz="1050" dirty="0" err="1" smtClean="0">
                <a:latin typeface="굴림" pitchFamily="50" charset="-127"/>
                <a:ea typeface="굴림" pitchFamily="50" charset="-127"/>
              </a:rPr>
              <a:t>여러가지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심적 부담이 매우 커서 망설인 것이 사실이다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하지만 개인적인 부담감 보다는 국익을 위하는 길이 더 중요하다는 생각에서 개관적이고 정량적 사실적 측면에서 작성하려고 노력을 하였다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algn="just"/>
            <a:endParaRPr kumimoji="1" lang="en-US" altLang="ko-KR" sz="105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한국의 낙뢰피해로 인한 경제적 손실금액이 년간 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5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조원 이상으로 추정된다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이와 같은 낙뢰피해를 예방할 수 있는 피뢰설비는 등전위 이론에 근거한 공통접지방식이 적합하다는 것이 국제적 기술동향이다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그런데 우리는 일본에서나 적합한 독립접지이론을 잘못 수용하다 보니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피뢰침에 대한 기술적 이해도 달리 하게 되었다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즉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독립접지 이론은 피뢰침을 독립접지로 구성 하지만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개정된 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KSC-IEC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규정과 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IEC, IEEE, ITU/TC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등에서는 공통접지방식을 채택하고 있다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즉 독립접지방식에서는 피뢰침이 별도로</a:t>
            </a:r>
            <a:endParaRPr kumimoji="1" lang="en-US" altLang="ko-KR" sz="105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구성되니 몰아 내거나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05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정전분산형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DAS),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유도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(ESE,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유도광역피뢰침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하여 낙뢰피해를 방지 할 수 있다고 잘 못 생각 할 수 있었다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그러나 공통접지방식으로 생각 한다면 모든 접지가 </a:t>
            </a:r>
            <a:r>
              <a:rPr kumimoji="1" lang="ko-KR" altLang="en-US" sz="105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등전위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즉 전기적으로 연결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05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본딩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 되는 상태인데 유도한다는 것이나 몰아 낸다는 것이 전기적으로 연결되어 자유로울 수 없다는 것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즉 대지로 혹은 </a:t>
            </a:r>
            <a:r>
              <a:rPr kumimoji="1" lang="ko-KR" altLang="en-US" sz="105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접지선으로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피뢰침과 연결되어 전기적으로 영향을 받지 않을 수 없다는 것을 알 수 있기 때문에 피뢰침에 대한 잘못된 인식을 하지 않았을 것이다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이와 같이 독립접지방식은 우리에게 많은 문제를 안겨 주었음을 확인 할 수 있는 계기가 되었고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이 문제는 접지시스템에서 다루고자 한다</a:t>
            </a:r>
            <a:r>
              <a:rPr kumimoji="1" lang="en-US" altLang="ko-KR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kumimoji="1" lang="ko-KR" altLang="en-US" sz="105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대한민국의 접지방식과 피뢰방식에는 아래와 같은 오류와 문제점이 있어서 혼란이 있었다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latin typeface="굴림" pitchFamily="50" charset="-127"/>
                <a:ea typeface="굴림" pitchFamily="50" charset="-127"/>
              </a:rPr>
              <a:t>첫째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우리는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4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선 전력공급계통을 사용하여 공통접지방식이 적합하였는데도 불구하고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일본의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3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선 전력공급계통에서 적합한 독립접지방식을 수용한 잘못이 있었다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우리는 선진국과 전세계 대다수의 국가가 사용하는 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Y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결선의 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4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선 전력공급계통방식을 채택하고 있기 대문에  공통접지방식이 적합한 접지방식이다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  <a:endParaRPr lang="en-US" altLang="ko-KR" sz="1050" dirty="0" smtClean="0">
              <a:solidFill>
                <a:srgbClr val="1D05CB"/>
              </a:solidFill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latin typeface="굴림" pitchFamily="50" charset="-127"/>
                <a:ea typeface="굴림" pitchFamily="50" charset="-127"/>
              </a:rPr>
              <a:t>둘째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피뢰방식에서의 문제는 避雷라는 한자용어를 사용하다 보니 避雷針을 설치하면 낙뢰를 피할 수 있는 것으로 오인하게 되었다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국가산업규격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(KSC)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이 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년도 개정되기 이전에는 피뢰침에 대한 것이 피뢰기술의 전부였을 정도로 피뢰침을 설치하는 것이 낙뢰피해를 예방 하는 기술로 오인하고 있었다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 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latin typeface="굴림" pitchFamily="50" charset="-127"/>
                <a:ea typeface="굴림" pitchFamily="50" charset="-127"/>
              </a:rPr>
              <a:t>셋째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피뢰침으로 낙뢰를 피하면 전기전자통신 정보화 설비들도 보호 할 수 있는 것으로 잘못 인식을 한 것 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피뢰침은 낙뢰를 피하는 것이 아니고 오히려 유도하는 것일 뿐이고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전기전자통신 정보화 설비들은 전자기적 충돌로 고장이나 파손이 일어 나는 것이다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즉 낙뢰를 피뢰침으로 유도하였다 하더라도 그 유도된 낙뢰전류가 대지와 접지선 등에 유입이 되어서 전압 상승을 시키고 따라서 전자통신장비들이 고장이나 파손이 발생 하는 것이다</a:t>
            </a:r>
            <a:r>
              <a:rPr lang="en-US" altLang="ko-KR" sz="1050" b="1" dirty="0" smtClean="0">
                <a:solidFill>
                  <a:srgbClr val="1D05CB"/>
                </a:solidFill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1050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6.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국내 접지 및 피뢰시스템의 근본적인 문제점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1480" y="1000100"/>
            <a:ext cx="564360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지구온난화와 기상이변으로 인하여 빈번이 발생하는 낙뢰로부터 전자통신설비를 안전하게 보호하기 위해서는  아래와 같은 사항들이 매우 중요한 요소 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 algn="just"/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낙뢰로 인한 피해 발생은 낙뢰를 직접 맞는 것 보다는 유도된 낙뢰전류에 의한 피해가 더 많이 발생하고 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즉 불필요한 피뢰침 설치는 오히려 낙뢰를 유도하는 행위이다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*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그것이 몰아내는 피뢰침이든 잡아 당기는 피뢰침이든 간에 피해를 늘리는 결과이다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FontTx/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허위 과장된 피뢰침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(ESE, DAS, </a:t>
            </a:r>
            <a:r>
              <a:rPr lang="en-US" sz="1050" dirty="0" smtClean="0">
                <a:latin typeface="굴림" pitchFamily="50" charset="-127"/>
                <a:ea typeface="굴림" pitchFamily="50" charset="-127"/>
              </a:rPr>
              <a:t>IPG, CTS)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광고만 믿고 전자통신 정보화 설비의 낙뢰보호대책을 잘못 하였을 경우에는 더 큰 피해를 입을 수 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 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FontTx/>
              <a:buAutoNum type="arabicPeriod"/>
            </a:pPr>
            <a:endParaRPr lang="en-US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독립접지방식은 과거에 일본의 독립접지방식을 잘못 수용한 결과일 뿐 이고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이론적으로나 국제기술규격 측면에서도 우리나라의 전력공급계통방식에서는 공통접지가 올바른 접지방식이고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따라서 피뢰침은 독립이 아니고 공통이라는 것이 매우 중요 함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위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3.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항에 근거하여 과거의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KSC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규격으로 시공된 접지 및 피뢰설비는 개정된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KSC-IEC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기술규격에 적합하게 개선 하는 것이 피뢰침설치나 </a:t>
            </a:r>
            <a:r>
              <a:rPr lang="ko-KR" altLang="en-US" sz="1050" dirty="0" err="1" smtClean="0">
                <a:latin typeface="굴림" pitchFamily="50" charset="-127"/>
                <a:ea typeface="굴림" pitchFamily="50" charset="-127"/>
              </a:rPr>
              <a:t>접지봉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시공보다 선행 되어야 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피뢰침과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SPD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를 달거나 혹은 </a:t>
            </a:r>
            <a:r>
              <a:rPr lang="ko-KR" altLang="en-US" sz="1050" dirty="0" err="1" smtClean="0">
                <a:latin typeface="굴림" pitchFamily="50" charset="-127"/>
                <a:ea typeface="굴림" pitchFamily="50" charset="-127"/>
              </a:rPr>
              <a:t>접지봉만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설치하여 접지저항 값만 낮춘다고 낙뢰로부터 장비를 보호 할 수 있는 것이 아니라는 것은 피해가 발생 한 곳에 피뢰침과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SPD,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접지시설이 많은 곳에서 더 많은 낙뢰피해가 발생하고 있는 것을 확인해 보면 알 수 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낙뢰피해가 발생하면 그 피해를 정확하게 분석하여야 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즉 낙뢰를 맞아서 건물이 부서졌거나 어떤 시설물이 파손 되었는지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?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혹은 전자기적으로 전자통신장비들이 고장이 났는지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전기로 가동되는 전기전자 제품이 고장 났는지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를 먼저 확인 하여야 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건축물 등이 파손 된 경우는 낙뢰유도장치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일반 피뢰침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를 설치하고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전기전자제품이 고장 난 경우는 피뢰침이 아닌 낙뢰전류 제거 즉 낙뢰로 인한 전자기적 충돌을 예방 할 수  있는 장치를 설치하여야 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 예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)3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세대접지장치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eca3G,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벼락방패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벼락불침번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등</a:t>
            </a: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인명피해가 발생한 경우에는 </a:t>
            </a:r>
            <a:r>
              <a:rPr lang="ko-KR" altLang="en-US" sz="1050" dirty="0" err="1" smtClean="0">
                <a:latin typeface="굴림" pitchFamily="50" charset="-127"/>
                <a:ea typeface="굴림" pitchFamily="50" charset="-127"/>
              </a:rPr>
              <a:t>유도뢰에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의한 것인지 </a:t>
            </a:r>
            <a:r>
              <a:rPr lang="ko-KR" altLang="en-US" sz="1050" dirty="0" err="1" smtClean="0">
                <a:latin typeface="굴림" pitchFamily="50" charset="-127"/>
                <a:ea typeface="굴림" pitchFamily="50" charset="-127"/>
              </a:rPr>
              <a:t>직격뢰를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맞아서 인지 확인 한 후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낙뢰경보설비나 접지 및 피뢰시스템을 진단 분석 후에 개선 하여야 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현재까지 국제기술규격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(IEC, IEEE, ITU, NEC, ANSI)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과 한국산업규격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(KSC-IEC)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에서는 낙뢰를 몰아 낸다는 정전분산형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DAS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와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IPG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피뢰침과 낙뢰를 넓게 유도한다는 광역피뢰침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 ESE, CTS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등에 대하여 일체의 성능이나 기능에 대하여 인정하지 않고 그런 피뢰침 사용의 위험성을 엄중히 경고하고 있다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228600" indent="-228600" algn="just">
              <a:buAutoNum type="arabicPeriod"/>
            </a:pPr>
            <a:endParaRPr lang="en-US" altLang="ko-KR" sz="1050" dirty="0" smtClean="0">
              <a:latin typeface="굴림" pitchFamily="50" charset="-127"/>
              <a:ea typeface="굴림" pitchFamily="50" charset="-127"/>
            </a:endParaRPr>
          </a:p>
          <a:p>
            <a:pPr marL="228600" indent="-228600" algn="just">
              <a:buAutoNum type="arabicPeriod"/>
            </a:pP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국가를 대표하여 국제학회나 해외기술회의에 참석하는 자를 영리를 목표로 하는 업체 관계자를 파견 하는 일은 없어야 할 것이다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국가의 비용으로 국가적 공익을 우선 할 수 있는 책임 있는 전문가를 파견하여서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자기 업체의 이익에 반하는 내용과 자신의 주장과 다르게 논의 협의된 사실들은 전달하지 않거나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국제기술협회의 내용을 알리지 않는 행위를 사전에 근절 시켜서 국제적 기술동향을 국내 기술자와 관계자들에게 올바르게 사실을 전달 할 수 있는 시스템이 절실하게 요구 된다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실례로 본 문서에서도 알리고자 한 내용 중에는 권위 있은 국제학술회의인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ICLP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의 피뢰침에 대한 결의 내용이나 위험성 경고 메시지를 전혀 알리지 않아서 부득이 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PGS-FORUM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에서 나서게 되었던 것이다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본 포럼도 사적인 포럼이기에 고객에게 정확한 정보를 알리는데 오해 소지가 있어서 어려움이 있었지만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공익을 위한 피뢰침에 대한 국제기술동향과 우리의 기술 견해를 밝힌 것임을 양지해 주기 바란다</a:t>
            </a:r>
            <a:r>
              <a:rPr lang="en-US" altLang="ko-KR" sz="1050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1050" dirty="0" smtClean="0">
                <a:latin typeface="굴림" pitchFamily="50" charset="-127"/>
                <a:ea typeface="굴림" pitchFamily="50" charset="-127"/>
              </a:rPr>
              <a:t>    </a:t>
            </a:r>
            <a:endParaRPr lang="ko-KR" altLang="en-US" sz="1050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7.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낙뢰피해를 예방하기 위해서 확인 할 사항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0042" y="500034"/>
            <a:ext cx="5857916" cy="842968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14356" y="7786710"/>
            <a:ext cx="56436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설명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5,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사진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6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광역피뢰침이 설치된 전경과 제품들 이고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-7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은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년도 이전의 한국산업규격에서 정한 독립접지방식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-8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는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년도 개정되어 국제기술규격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(IEC, ITU, IEEE, NEC)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에 적합하게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KSC-IEC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로 개정된 공통접지방식이다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여기서 알리고자 하는 사항은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광역유도피뢰침으로 낙뢰를 유도 하였을 때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그 광역피뢰침으로 유도된 낙뢰전류는 보호하고자 하는 전자통신 정보화 설비들의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함체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혹은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전원부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등의 접지단자와 연결이 된다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그래도 </a:t>
            </a:r>
            <a:r>
              <a:rPr lang="ko-KR" altLang="en-US" sz="1100" dirty="0" err="1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광역유도침으로</a:t>
            </a:r>
            <a:r>
              <a:rPr lang="ko-KR" altLang="en-US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낙뢰를 유도 하시겠습니까</a:t>
            </a:r>
            <a:r>
              <a:rPr lang="en-US" altLang="ko-KR" sz="11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?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71480" y="571472"/>
            <a:ext cx="5715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8. </a:t>
            </a:r>
            <a:r>
              <a:rPr lang="ko-KR" altLang="en-US" sz="1200" b="1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접지시스템의 논리적 접근을 통한 광역유도피뢰침의 문제점</a:t>
            </a:r>
            <a:endParaRPr lang="ko-KR" altLang="en-US" sz="1200" b="1" dirty="0">
              <a:solidFill>
                <a:srgbClr val="0000FF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7" name="아래쪽 화살표 116"/>
          <p:cNvSpPr/>
          <p:nvPr/>
        </p:nvSpPr>
        <p:spPr>
          <a:xfrm>
            <a:off x="2614606" y="5214942"/>
            <a:ext cx="1428760" cy="571504"/>
          </a:xfrm>
          <a:prstGeom prst="downArrow">
            <a:avLst>
              <a:gd name="adj1" fmla="val 50000"/>
              <a:gd name="adj2" fmla="val 60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2005</a:t>
            </a:r>
            <a:r>
              <a:rPr lang="ko-KR" altLang="en-US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년</a:t>
            </a:r>
            <a:endParaRPr lang="en-US" altLang="ko-KR" sz="1100" b="1" dirty="0" smtClean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  <a:p>
            <a:pPr algn="ctr"/>
            <a:r>
              <a:rPr lang="ko-KR" altLang="en-US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개정</a:t>
            </a:r>
            <a:endParaRPr lang="ko-KR" altLang="en-US" sz="1100" b="1" dirty="0">
              <a:solidFill>
                <a:srgbClr val="FF0000"/>
              </a:solidFill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82" name="그룹 181"/>
          <p:cNvGrpSpPr/>
          <p:nvPr/>
        </p:nvGrpSpPr>
        <p:grpSpPr>
          <a:xfrm>
            <a:off x="928670" y="3428992"/>
            <a:ext cx="4929222" cy="1714512"/>
            <a:chOff x="928670" y="3428992"/>
            <a:chExt cx="4929222" cy="2286016"/>
          </a:xfrm>
        </p:grpSpPr>
        <p:sp>
          <p:nvSpPr>
            <p:cNvPr id="51" name="직사각형 50"/>
            <p:cNvSpPr/>
            <p:nvPr/>
          </p:nvSpPr>
          <p:spPr>
            <a:xfrm>
              <a:off x="928670" y="3428992"/>
              <a:ext cx="4929222" cy="22860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/>
            </a:p>
          </p:txBody>
        </p:sp>
        <p:grpSp>
          <p:nvGrpSpPr>
            <p:cNvPr id="64" name="그룹 63"/>
            <p:cNvGrpSpPr/>
            <p:nvPr/>
          </p:nvGrpSpPr>
          <p:grpSpPr>
            <a:xfrm>
              <a:off x="1000108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62" name="그룹 61"/>
              <p:cNvGrpSpPr/>
              <p:nvPr/>
            </p:nvGrpSpPr>
            <p:grpSpPr>
              <a:xfrm>
                <a:off x="785794" y="4498974"/>
                <a:ext cx="285752" cy="644530"/>
                <a:chOff x="1643050" y="3858414"/>
                <a:chExt cx="571504" cy="858050"/>
              </a:xfrm>
            </p:grpSpPr>
            <p:cxnSp>
              <p:nvCxnSpPr>
                <p:cNvPr id="55" name="직선 연결선 54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직선 연결선 58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직선 연결선 60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직사각형 62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통신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65" name="그룹 64"/>
            <p:cNvGrpSpPr/>
            <p:nvPr/>
          </p:nvGrpSpPr>
          <p:grpSpPr>
            <a:xfrm>
              <a:off x="1571612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66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68" name="직선 연결선 67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직선 연결선 68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직선 연결선 69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직선 연결선 70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직사각형 66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계장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72" name="그룹 71"/>
            <p:cNvGrpSpPr/>
            <p:nvPr/>
          </p:nvGrpSpPr>
          <p:grpSpPr>
            <a:xfrm>
              <a:off x="2714620" y="4572000"/>
              <a:ext cx="642942" cy="1071563"/>
              <a:chOff x="642918" y="4071934"/>
              <a:chExt cx="642942" cy="1071563"/>
            </a:xfrm>
          </p:grpSpPr>
          <p:grpSp>
            <p:nvGrpSpPr>
              <p:cNvPr id="73" name="그룹 61"/>
              <p:cNvGrpSpPr/>
              <p:nvPr/>
            </p:nvGrpSpPr>
            <p:grpSpPr>
              <a:xfrm>
                <a:off x="785794" y="4927660"/>
                <a:ext cx="285752" cy="215837"/>
                <a:chOff x="1643050" y="4429124"/>
                <a:chExt cx="571504" cy="287340"/>
              </a:xfrm>
            </p:grpSpPr>
            <p:cxnSp>
              <p:nvCxnSpPr>
                <p:cNvPr id="76" name="직선 연결선 75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직선 연결선 76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직선 연결선 77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직사각형 73"/>
              <p:cNvSpPr/>
              <p:nvPr/>
            </p:nvSpPr>
            <p:spPr>
              <a:xfrm>
                <a:off x="642918" y="4071934"/>
                <a:ext cx="642942" cy="35719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피  </a:t>
                </a:r>
                <a:r>
                  <a:rPr lang="ko-KR" altLang="en-US" sz="800" b="1" dirty="0" err="1" smtClean="0">
                    <a:latin typeface="굴림" pitchFamily="50" charset="-127"/>
                    <a:ea typeface="굴림" pitchFamily="50" charset="-127"/>
                  </a:rPr>
                  <a:t>뢰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  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79" name="그룹 78"/>
            <p:cNvGrpSpPr/>
            <p:nvPr/>
          </p:nvGrpSpPr>
          <p:grpSpPr>
            <a:xfrm>
              <a:off x="5214950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80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82" name="직선 연결선 81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직선 연결선 82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직선 연결선 83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직선 연결선 84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직사각형 80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86" name="그룹 85"/>
            <p:cNvGrpSpPr/>
            <p:nvPr/>
          </p:nvGrpSpPr>
          <p:grpSpPr>
            <a:xfrm>
              <a:off x="4643446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87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89" name="직선 연결선 88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직선 연결선 89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직선 연결선 90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직선 연결선 91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직사각형 87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93" name="그룹 92"/>
            <p:cNvGrpSpPr/>
            <p:nvPr/>
          </p:nvGrpSpPr>
          <p:grpSpPr>
            <a:xfrm>
              <a:off x="4071942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94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96" name="직선 연결선 95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직선 연결선 96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직선 연결선 97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직선 연결선 98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직사각형 94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00" name="그룹 99"/>
            <p:cNvGrpSpPr/>
            <p:nvPr/>
          </p:nvGrpSpPr>
          <p:grpSpPr>
            <a:xfrm>
              <a:off x="3500438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101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103" name="직선 연결선 102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직선 연결선 103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직선 연결선 104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직선 연결선 105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" name="직사각형 101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LA</a:t>
                </a: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pic>
          <p:nvPicPr>
            <p:cNvPr id="10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7846" y="3571869"/>
              <a:ext cx="240831" cy="50006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171" name="TextBox 170"/>
            <p:cNvSpPr txBox="1"/>
            <p:nvPr/>
          </p:nvSpPr>
          <p:spPr>
            <a:xfrm>
              <a:off x="3714752" y="4143372"/>
              <a:ext cx="17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전기실</a:t>
              </a:r>
              <a:r>
                <a:rPr lang="en-US" altLang="ko-KR" sz="1200" b="1" dirty="0" smtClean="0"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전원</a:t>
              </a:r>
              <a:r>
                <a:rPr lang="en-US" altLang="ko-KR" sz="1200" b="1" dirty="0" smtClean="0"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설비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1000108" y="4143372"/>
              <a:ext cx="17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전자통신정보화 설비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173" name="그룹 172"/>
            <p:cNvGrpSpPr/>
            <p:nvPr/>
          </p:nvGrpSpPr>
          <p:grpSpPr>
            <a:xfrm>
              <a:off x="2143116" y="4572000"/>
              <a:ext cx="500066" cy="1071570"/>
              <a:chOff x="714356" y="4071934"/>
              <a:chExt cx="500066" cy="1071570"/>
            </a:xfrm>
          </p:grpSpPr>
          <p:grpSp>
            <p:nvGrpSpPr>
              <p:cNvPr id="174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176" name="직선 연결선 175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직선 연결선 176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직선 연결선 177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직선 연결선 178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5" name="직사각형 174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기능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180" name="TextBox 179"/>
            <p:cNvSpPr txBox="1"/>
            <p:nvPr/>
          </p:nvSpPr>
          <p:spPr>
            <a:xfrm>
              <a:off x="3286124" y="3571868"/>
              <a:ext cx="25003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독립접지방식 일 경우 피뢰접지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928670" y="3571868"/>
              <a:ext cx="20002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2005</a:t>
              </a:r>
              <a:r>
                <a:rPr lang="ko-KR" altLang="en-US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년 이전의 </a:t>
              </a:r>
              <a:r>
                <a:rPr lang="en-US" altLang="ko-KR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KSC </a:t>
              </a:r>
              <a:r>
                <a:rPr lang="ko-KR" altLang="en-US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규정</a:t>
              </a:r>
              <a:endParaRPr lang="ko-KR" altLang="en-US" sz="1200" b="1" dirty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83" name="그룹 182"/>
          <p:cNvGrpSpPr/>
          <p:nvPr/>
        </p:nvGrpSpPr>
        <p:grpSpPr>
          <a:xfrm>
            <a:off x="928670" y="5857884"/>
            <a:ext cx="4929222" cy="1714512"/>
            <a:chOff x="928670" y="3428992"/>
            <a:chExt cx="4929222" cy="2286016"/>
          </a:xfrm>
        </p:grpSpPr>
        <p:sp>
          <p:nvSpPr>
            <p:cNvPr id="184" name="직사각형 183"/>
            <p:cNvSpPr/>
            <p:nvPr/>
          </p:nvSpPr>
          <p:spPr>
            <a:xfrm>
              <a:off x="928670" y="3428992"/>
              <a:ext cx="4929222" cy="22860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800"/>
            </a:p>
          </p:txBody>
        </p:sp>
        <p:grpSp>
          <p:nvGrpSpPr>
            <p:cNvPr id="185" name="그룹 63"/>
            <p:cNvGrpSpPr/>
            <p:nvPr/>
          </p:nvGrpSpPr>
          <p:grpSpPr>
            <a:xfrm>
              <a:off x="1000108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41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43" name="직선 연결선 242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직선 연결선 243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직선 연결선 244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직선 연결선 245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2" name="직사각형 241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통신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86" name="그룹 64"/>
            <p:cNvGrpSpPr/>
            <p:nvPr/>
          </p:nvGrpSpPr>
          <p:grpSpPr>
            <a:xfrm>
              <a:off x="1571612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35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37" name="직선 연결선 236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직선 연결선 237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직선 연결선 238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직선 연결선 239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6" name="직사각형 235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계장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87" name="그룹 71"/>
            <p:cNvGrpSpPr/>
            <p:nvPr/>
          </p:nvGrpSpPr>
          <p:grpSpPr>
            <a:xfrm>
              <a:off x="2714620" y="4572000"/>
              <a:ext cx="642942" cy="1071563"/>
              <a:chOff x="642918" y="4071934"/>
              <a:chExt cx="642942" cy="1071563"/>
            </a:xfrm>
          </p:grpSpPr>
          <p:grpSp>
            <p:nvGrpSpPr>
              <p:cNvPr id="229" name="그룹 61"/>
              <p:cNvGrpSpPr/>
              <p:nvPr/>
            </p:nvGrpSpPr>
            <p:grpSpPr>
              <a:xfrm>
                <a:off x="785794" y="4927660"/>
                <a:ext cx="285752" cy="215837"/>
                <a:chOff x="1643050" y="4429124"/>
                <a:chExt cx="571504" cy="287340"/>
              </a:xfrm>
            </p:grpSpPr>
            <p:cxnSp>
              <p:nvCxnSpPr>
                <p:cNvPr id="232" name="직선 연결선 231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직선 연결선 232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직선 연결선 233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0" name="직사각형 229"/>
              <p:cNvSpPr/>
              <p:nvPr/>
            </p:nvSpPr>
            <p:spPr>
              <a:xfrm>
                <a:off x="642918" y="4071934"/>
                <a:ext cx="642942" cy="35719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피  </a:t>
                </a:r>
                <a:r>
                  <a:rPr lang="ko-KR" altLang="en-US" sz="800" b="1" dirty="0" err="1" smtClean="0">
                    <a:latin typeface="굴림" pitchFamily="50" charset="-127"/>
                    <a:ea typeface="굴림" pitchFamily="50" charset="-127"/>
                  </a:rPr>
                  <a:t>뢰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  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88" name="그룹 78"/>
            <p:cNvGrpSpPr/>
            <p:nvPr/>
          </p:nvGrpSpPr>
          <p:grpSpPr>
            <a:xfrm>
              <a:off x="5214950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23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25" name="직선 연결선 224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직선 연결선 225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직선 연결선 227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4" name="직사각형 223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89" name="그룹 85"/>
            <p:cNvGrpSpPr/>
            <p:nvPr/>
          </p:nvGrpSpPr>
          <p:grpSpPr>
            <a:xfrm>
              <a:off x="4643446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17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19" name="직선 연결선 218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직선 연결선 219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직선 연결선 220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직선 연결선 221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8" name="직사각형 217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90" name="그룹 92"/>
            <p:cNvGrpSpPr/>
            <p:nvPr/>
          </p:nvGrpSpPr>
          <p:grpSpPr>
            <a:xfrm>
              <a:off x="4071942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11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13" name="직선 연결선 212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직선 연결선 213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직선 연결선 214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직선 연결선 215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2" name="직사각형 211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종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91" name="그룹 99"/>
            <p:cNvGrpSpPr/>
            <p:nvPr/>
          </p:nvGrpSpPr>
          <p:grpSpPr>
            <a:xfrm>
              <a:off x="3500438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205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07" name="직선 연결선 206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6" name="직사각형 205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smtClean="0">
                    <a:latin typeface="굴림" pitchFamily="50" charset="-127"/>
                    <a:ea typeface="굴림" pitchFamily="50" charset="-127"/>
                  </a:rPr>
                  <a:t>LA</a:t>
                </a: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pic>
          <p:nvPicPr>
            <p:cNvPr id="19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7846" y="3571869"/>
              <a:ext cx="240831" cy="50006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194" name="TextBox 193"/>
            <p:cNvSpPr txBox="1"/>
            <p:nvPr/>
          </p:nvSpPr>
          <p:spPr>
            <a:xfrm>
              <a:off x="3714752" y="4143372"/>
              <a:ext cx="17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전기실</a:t>
              </a:r>
              <a:r>
                <a:rPr lang="en-US" altLang="ko-KR" sz="1200" b="1" dirty="0" smtClean="0"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전원</a:t>
              </a:r>
              <a:r>
                <a:rPr lang="en-US" altLang="ko-KR" sz="1200" b="1" dirty="0" smtClean="0"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설비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000108" y="4143372"/>
              <a:ext cx="17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전자통신정보화 설비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196" name="그룹 172"/>
            <p:cNvGrpSpPr/>
            <p:nvPr/>
          </p:nvGrpSpPr>
          <p:grpSpPr>
            <a:xfrm>
              <a:off x="2143116" y="4572000"/>
              <a:ext cx="500066" cy="1071558"/>
              <a:chOff x="714356" y="4071934"/>
              <a:chExt cx="500066" cy="1071558"/>
            </a:xfrm>
          </p:grpSpPr>
          <p:grpSp>
            <p:nvGrpSpPr>
              <p:cNvPr id="199" name="그룹 61"/>
              <p:cNvGrpSpPr/>
              <p:nvPr/>
            </p:nvGrpSpPr>
            <p:grpSpPr>
              <a:xfrm>
                <a:off x="785794" y="4498964"/>
                <a:ext cx="285752" cy="644528"/>
                <a:chOff x="1643050" y="3858414"/>
                <a:chExt cx="571504" cy="858050"/>
              </a:xfrm>
            </p:grpSpPr>
            <p:cxnSp>
              <p:nvCxnSpPr>
                <p:cNvPr id="201" name="직선 연결선 200"/>
                <p:cNvCxnSpPr/>
                <p:nvPr/>
              </p:nvCxnSpPr>
              <p:spPr>
                <a:xfrm rot="5400000">
                  <a:off x="1643050" y="4143372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/>
                <p:cNvCxnSpPr/>
                <p:nvPr/>
              </p:nvCxnSpPr>
              <p:spPr>
                <a:xfrm>
                  <a:off x="1643050" y="4429124"/>
                  <a:ext cx="57150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직선 연결선 202"/>
                <p:cNvCxnSpPr/>
                <p:nvPr/>
              </p:nvCxnSpPr>
              <p:spPr>
                <a:xfrm>
                  <a:off x="1738301" y="4572000"/>
                  <a:ext cx="35719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직선 연결선 203"/>
                <p:cNvCxnSpPr/>
                <p:nvPr/>
              </p:nvCxnSpPr>
              <p:spPr>
                <a:xfrm>
                  <a:off x="1804976" y="4714876"/>
                  <a:ext cx="214314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직사각형 199"/>
              <p:cNvSpPr/>
              <p:nvPr/>
            </p:nvSpPr>
            <p:spPr>
              <a:xfrm>
                <a:off x="714356" y="4071934"/>
                <a:ext cx="500066" cy="35719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기능</a:t>
                </a:r>
                <a:endParaRPr lang="en-US" altLang="ko-KR" sz="800" b="1" dirty="0" smtClean="0">
                  <a:latin typeface="굴림" pitchFamily="50" charset="-127"/>
                  <a:ea typeface="굴림" pitchFamily="50" charset="-127"/>
                </a:endParaRPr>
              </a:p>
              <a:p>
                <a:pPr algn="ctr"/>
                <a:r>
                  <a:rPr lang="ko-KR" altLang="en-US" sz="800" b="1" dirty="0" smtClean="0">
                    <a:latin typeface="굴림" pitchFamily="50" charset="-127"/>
                    <a:ea typeface="굴림" pitchFamily="50" charset="-127"/>
                  </a:rPr>
                  <a:t>접지</a:t>
                </a:r>
                <a:endParaRPr lang="ko-KR" altLang="en-US" sz="800" b="1" dirty="0"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197" name="TextBox 196"/>
            <p:cNvSpPr txBox="1"/>
            <p:nvPr/>
          </p:nvSpPr>
          <p:spPr>
            <a:xfrm>
              <a:off x="3286124" y="3571868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dirty="0" smtClean="0">
                  <a:latin typeface="굴림" pitchFamily="50" charset="-127"/>
                  <a:ea typeface="굴림" pitchFamily="50" charset="-127"/>
                </a:rPr>
                <a:t>공통접지방식의 피뢰접지</a:t>
              </a:r>
              <a:endParaRPr lang="ko-KR" altLang="en-US" sz="1200" b="1" dirty="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928670" y="3571868"/>
              <a:ext cx="2000264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2005</a:t>
              </a:r>
              <a:r>
                <a:rPr lang="ko-KR" altLang="en-US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년 한국산업규격</a:t>
              </a:r>
              <a:endParaRPr lang="en-US" altLang="ko-KR" sz="12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  <a:p>
              <a:pPr algn="ctr"/>
              <a:r>
                <a:rPr lang="ko-KR" altLang="en-US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개정된 </a:t>
              </a:r>
              <a:r>
                <a:rPr lang="en-US" altLang="ko-KR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KSC-IEC </a:t>
              </a:r>
              <a:r>
                <a:rPr lang="ko-KR" altLang="en-US" sz="12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규격</a:t>
              </a:r>
              <a:endParaRPr lang="ko-KR" altLang="en-US" sz="1200" b="1" dirty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251" name="직선 연결선 250"/>
          <p:cNvCxnSpPr/>
          <p:nvPr/>
        </p:nvCxnSpPr>
        <p:spPr>
          <a:xfrm>
            <a:off x="1214422" y="7215206"/>
            <a:ext cx="571504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직선 연결선 251"/>
          <p:cNvCxnSpPr/>
          <p:nvPr/>
        </p:nvCxnSpPr>
        <p:spPr>
          <a:xfrm>
            <a:off x="1785926" y="7215206"/>
            <a:ext cx="571504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직선 연결선 252"/>
          <p:cNvCxnSpPr/>
          <p:nvPr/>
        </p:nvCxnSpPr>
        <p:spPr>
          <a:xfrm>
            <a:off x="3714752" y="7215206"/>
            <a:ext cx="571504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직선 연결선 253"/>
          <p:cNvCxnSpPr/>
          <p:nvPr/>
        </p:nvCxnSpPr>
        <p:spPr>
          <a:xfrm>
            <a:off x="4286256" y="7215206"/>
            <a:ext cx="571504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직선 연결선 254"/>
          <p:cNvCxnSpPr/>
          <p:nvPr/>
        </p:nvCxnSpPr>
        <p:spPr>
          <a:xfrm>
            <a:off x="2357430" y="7215206"/>
            <a:ext cx="642942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직선 연결선 255"/>
          <p:cNvCxnSpPr/>
          <p:nvPr/>
        </p:nvCxnSpPr>
        <p:spPr>
          <a:xfrm>
            <a:off x="3000372" y="7215206"/>
            <a:ext cx="714380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직선 연결선 260"/>
          <p:cNvCxnSpPr/>
          <p:nvPr/>
        </p:nvCxnSpPr>
        <p:spPr>
          <a:xfrm>
            <a:off x="4857760" y="7215206"/>
            <a:ext cx="571504" cy="1588"/>
          </a:xfrm>
          <a:prstGeom prst="line">
            <a:avLst/>
          </a:prstGeom>
          <a:ln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직선 연결선 265"/>
          <p:cNvCxnSpPr/>
          <p:nvPr/>
        </p:nvCxnSpPr>
        <p:spPr>
          <a:xfrm rot="5400000">
            <a:off x="2500460" y="4428574"/>
            <a:ext cx="999429" cy="397"/>
          </a:xfrm>
          <a:prstGeom prst="line">
            <a:avLst/>
          </a:prstGeom>
          <a:ln w="28575">
            <a:solidFill>
              <a:srgbClr val="00B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직선 연결선 269"/>
          <p:cNvCxnSpPr/>
          <p:nvPr/>
        </p:nvCxnSpPr>
        <p:spPr>
          <a:xfrm rot="5400000">
            <a:off x="2500460" y="6857466"/>
            <a:ext cx="999429" cy="397"/>
          </a:xfrm>
          <a:prstGeom prst="line">
            <a:avLst/>
          </a:prstGeom>
          <a:ln w="2857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1785926" y="5143504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-7</a:t>
            </a:r>
            <a:endParaRPr lang="ko-KR" altLang="en-US" sz="11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2571744" y="7553675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그림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-8</a:t>
            </a:r>
            <a:endParaRPr lang="ko-KR" altLang="en-US" sz="1100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3869</TotalTime>
  <Words>2306</Words>
  <Application>Microsoft Office PowerPoint</Application>
  <PresentationFormat>화면 슬라이드 쇼(4:3)</PresentationFormat>
  <Paragraphs>259</Paragraphs>
  <Slides>10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>XP SP3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snoopy</dc:creator>
  <cp:lastModifiedBy>snoopy</cp:lastModifiedBy>
  <cp:revision>369</cp:revision>
  <dcterms:created xsi:type="dcterms:W3CDTF">2009-01-29T06:12:07Z</dcterms:created>
  <dcterms:modified xsi:type="dcterms:W3CDTF">2009-09-02T05:49:04Z</dcterms:modified>
</cp:coreProperties>
</file>